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6" r:id="rId3"/>
    <p:sldId id="261" r:id="rId4"/>
    <p:sldId id="262" r:id="rId5"/>
    <p:sldId id="264" r:id="rId6"/>
    <p:sldId id="263"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F25E9CA-9885-4F0A-81BD-095CFB083D8C}" type="datetimeFigureOut">
              <a:rPr lang="en-US" smtClean="0"/>
              <a:pPr/>
              <a:t>4/27/2018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AAB3FE-1731-4658-9425-4E594167054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CAAA1A-DE27-4A26-9E8E-57F85E31B75E}" type="datetime1">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093E8E-7737-4BDB-81AA-F191E7500C43}" type="datetime1">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F5F1F3-3878-46F6-A9D1-EDCE51F24375}" type="datetime1">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1D1FCA-34F0-4166-A897-1043C777108F}" type="datetime1">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C06217-522E-4491-A28E-06E7A78F0317}" type="datetime1">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63F622-CD8C-497A-BE3A-CCC840D5FB77}" type="datetime1">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D1651C-8329-4039-91E2-460A8B7A5C3F}" type="datetime1">
              <a:rPr lang="en-US" smtClean="0"/>
              <a:pPr/>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4673A9-0568-4C91-A251-6661DA644815}" type="datetime1">
              <a:rPr lang="en-US" smtClean="0"/>
              <a:pPr/>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C7D0D-3F95-467B-B43E-59CDB3816AEB}" type="datetime1">
              <a:rPr lang="en-US" smtClean="0"/>
              <a:pPr/>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A9A06E-4085-43E0-B4B6-0EA22DF60552}" type="datetime1">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038980-D601-4C77-824D-0FC9BE167CE7}" type="datetime1">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DF335-0E7F-4557-8179-6601578441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0BF7B-0F9D-46DF-83D2-064CB47C4D09}" type="datetime1">
              <a:rPr lang="en-US" smtClean="0"/>
              <a:pPr/>
              <a:t>4/27/2018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DF335-0E7F-4557-8179-6601578441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n-US" dirty="0">
                <a:solidFill>
                  <a:schemeClr val="tx1"/>
                </a:solidFill>
                <a:effectLst>
                  <a:outerShdw blurRad="38100" dist="38100" dir="2700000" algn="tl">
                    <a:srgbClr val="000000">
                      <a:alpha val="43137"/>
                    </a:srgbClr>
                  </a:outerShdw>
                </a:effectLst>
                <a:latin typeface="Arial Black" pitchFamily="34" charset="0"/>
              </a:rPr>
              <a:t>     </a:t>
            </a:r>
          </a:p>
          <a:p>
            <a: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t> CITY</a:t>
            </a:r>
            <a:r>
              <a:rPr lang="en-US" b="1" dirty="0">
                <a:solidFill>
                  <a:schemeClr val="tx1"/>
                </a:solidFill>
                <a:effectLst>
                  <a:outerShdw blurRad="38100" dist="38100" dir="2700000" algn="tl">
                    <a:srgbClr val="000000">
                      <a:alpha val="43137"/>
                    </a:srgbClr>
                  </a:outerShdw>
                </a:effectLst>
                <a:latin typeface="Arial" pitchFamily="34" charset="0"/>
                <a:cs typeface="Arial" pitchFamily="34" charset="0"/>
              </a:rPr>
              <a:t> OF WILLISTON</a:t>
            </a:r>
          </a:p>
          <a:p>
            <a:r>
              <a:rPr lang="en-US" b="1" dirty="0">
                <a:solidFill>
                  <a:schemeClr val="tx1"/>
                </a:solidFill>
                <a:effectLst>
                  <a:outerShdw blurRad="38100" dist="38100" dir="2700000" algn="tl">
                    <a:srgbClr val="000000">
                      <a:alpha val="43137"/>
                    </a:srgbClr>
                  </a:outerShdw>
                </a:effectLst>
                <a:latin typeface="Arial" pitchFamily="34" charset="0"/>
                <a:cs typeface="Arial" pitchFamily="34" charset="0"/>
              </a:rPr>
              <a:t>2017 CDBG GRANT - CATF Meeting  </a:t>
            </a:r>
          </a:p>
          <a:p>
            <a:r>
              <a:rPr lang="en-US" b="1" dirty="0">
                <a:solidFill>
                  <a:schemeClr val="tx1"/>
                </a:solidFill>
                <a:effectLst>
                  <a:outerShdw blurRad="38100" dist="38100" dir="2700000" algn="tl">
                    <a:srgbClr val="000000">
                      <a:alpha val="43137"/>
                    </a:srgbClr>
                  </a:outerShdw>
                </a:effectLst>
                <a:latin typeface="Arial" pitchFamily="34" charset="0"/>
                <a:cs typeface="Arial" pitchFamily="34" charset="0"/>
              </a:rPr>
              <a:t>May 2, 2018 at 6:00 P.M.   </a:t>
            </a:r>
          </a:p>
          <a:p>
            <a:endParaRPr lang="en-US" b="1" dirty="0">
              <a:solidFill>
                <a:srgbClr val="0000CC"/>
              </a:solidFill>
              <a:effectLst>
                <a:outerShdw blurRad="38100" dist="38100" dir="2700000" algn="tl">
                  <a:srgbClr val="000000">
                    <a:alpha val="43137"/>
                  </a:srgbClr>
                </a:outerShdw>
              </a:effectLst>
              <a:latin typeface="Century" pitchFamily="18" charset="0"/>
              <a:cs typeface="Arial" pitchFamily="34" charset="0"/>
            </a:endParaRPr>
          </a:p>
          <a:p>
            <a:endParaRPr lang="en-US" b="1" dirty="0">
              <a:solidFill>
                <a:srgbClr val="0000CC"/>
              </a:solidFill>
              <a:effectLst>
                <a:outerShdw blurRad="38100" dist="38100" dir="2700000" algn="tl">
                  <a:srgbClr val="000000">
                    <a:alpha val="43137"/>
                  </a:srgbClr>
                </a:outerShdw>
              </a:effectLst>
              <a:latin typeface="Century" pitchFamily="18" charset="0"/>
              <a:cs typeface="Arial" pitchFamily="34" charset="0"/>
            </a:endParaRPr>
          </a:p>
          <a:p>
            <a:endParaRPr lang="en-US" b="1" dirty="0">
              <a:solidFill>
                <a:srgbClr val="0000CC"/>
              </a:solidFill>
              <a:effectLst>
                <a:outerShdw blurRad="38100" dist="38100" dir="2700000" algn="tl">
                  <a:srgbClr val="000000">
                    <a:alpha val="43137"/>
                  </a:srgbClr>
                </a:outerShdw>
              </a:effectLst>
              <a:latin typeface="Century" pitchFamily="18" charset="0"/>
              <a:cs typeface="Arial" pitchFamily="34" charset="0"/>
            </a:endParaRPr>
          </a:p>
          <a:p>
            <a:endParaRPr lang="en-US" b="1" dirty="0">
              <a:solidFill>
                <a:srgbClr val="0000CC"/>
              </a:solidFill>
              <a:effectLst>
                <a:outerShdw blurRad="38100" dist="38100" dir="2700000" algn="tl">
                  <a:srgbClr val="000000">
                    <a:alpha val="43137"/>
                  </a:srgbClr>
                </a:outerShdw>
              </a:effectLst>
              <a:latin typeface="Century" pitchFamily="18" charset="0"/>
              <a:cs typeface="Arial" pitchFamily="34" charset="0"/>
            </a:endParaRPr>
          </a:p>
          <a:p>
            <a:endParaRPr lang="en-US" b="1" dirty="0">
              <a:solidFill>
                <a:srgbClr val="0000CC"/>
              </a:solidFill>
              <a:effectLst>
                <a:outerShdw blurRad="38100" dist="38100" dir="2700000" algn="tl">
                  <a:srgbClr val="000000">
                    <a:alpha val="43137"/>
                  </a:srgbClr>
                </a:outerShdw>
              </a:effectLst>
              <a:latin typeface="Century" pitchFamily="18" charset="0"/>
              <a:cs typeface="Arial" pitchFamily="34" charset="0"/>
            </a:endParaRPr>
          </a:p>
          <a:p>
            <a:endParaRPr lang="en-US" b="1" dirty="0">
              <a:solidFill>
                <a:srgbClr val="0000CC"/>
              </a:solidFill>
              <a:effectLst>
                <a:outerShdw blurRad="38100" dist="38100" dir="2700000" algn="tl">
                  <a:srgbClr val="000000">
                    <a:alpha val="43137"/>
                  </a:srgbClr>
                </a:outerShdw>
              </a:effectLst>
              <a:latin typeface="Century" pitchFamily="18" charset="0"/>
              <a:cs typeface="Arial" pitchFamily="34" charset="0"/>
            </a:endParaRPr>
          </a:p>
          <a:p>
            <a:endParaRPr lang="en-US" b="1" dirty="0">
              <a:solidFill>
                <a:srgbClr val="0000CC"/>
              </a:solidFill>
              <a:effectLst>
                <a:outerShdw blurRad="38100" dist="38100" dir="2700000" algn="tl">
                  <a:srgbClr val="000000">
                    <a:alpha val="43137"/>
                  </a:srgbClr>
                </a:outerShdw>
              </a:effectLst>
              <a:latin typeface="Century" pitchFamily="18" charset="0"/>
              <a:cs typeface="Arial" pitchFamily="34" charset="0"/>
            </a:endParaRPr>
          </a:p>
        </p:txBody>
      </p:sp>
      <p:sp>
        <p:nvSpPr>
          <p:cNvPr id="4" name="Slide Number Placeholder 3"/>
          <p:cNvSpPr>
            <a:spLocks noGrp="1"/>
          </p:cNvSpPr>
          <p:nvPr>
            <p:ph type="sldNum" sz="quarter" idx="12"/>
          </p:nvPr>
        </p:nvSpPr>
        <p:spPr/>
        <p:txBody>
          <a:bodyPr/>
          <a:lstStyle/>
          <a:p>
            <a:fld id="{386DF335-0E7F-4557-8179-660157844188}" type="slidenum">
              <a:rPr lang="en-US" smtClean="0"/>
              <a:pPr/>
              <a:t>1</a:t>
            </a:fld>
            <a:endParaRPr lang="en-US"/>
          </a:p>
        </p:txBody>
      </p:sp>
      <p:pic>
        <p:nvPicPr>
          <p:cNvPr id="7170" name="Picture 2" descr="http://news.sd.gov/newsphotos/News_14642/Thumbnail_14642.jpg"/>
          <p:cNvPicPr>
            <a:picLocks noChangeAspect="1" noChangeArrowheads="1"/>
          </p:cNvPicPr>
          <p:nvPr/>
        </p:nvPicPr>
        <p:blipFill>
          <a:blip r:embed="rId2" cstate="print"/>
          <a:srcRect/>
          <a:stretch>
            <a:fillRect/>
          </a:stretch>
        </p:blipFill>
        <p:spPr bwMode="auto">
          <a:xfrm>
            <a:off x="2057400" y="2514600"/>
            <a:ext cx="4856918" cy="311592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1"/>
            <a:ext cx="6858000" cy="1015663"/>
          </a:xfrm>
          <a:prstGeom prst="rect">
            <a:avLst/>
          </a:prstGeom>
        </p:spPr>
        <p:txBody>
          <a:bodyPr wrap="square">
            <a:spAutoFit/>
          </a:bodyPr>
          <a:lstStyle/>
          <a:p>
            <a:pPr algn="ctr"/>
            <a:r>
              <a:rPr lang="en-US" sz="2000" b="1" dirty="0">
                <a:solidFill>
                  <a:srgbClr val="0000CC"/>
                </a:solidFill>
                <a:effectLst>
                  <a:outerShdw blurRad="38100" dist="38100" dir="2700000" algn="tl">
                    <a:srgbClr val="000000">
                      <a:alpha val="43137"/>
                    </a:srgbClr>
                  </a:outerShdw>
                </a:effectLst>
                <a:latin typeface="Arial" pitchFamily="34" charset="0"/>
                <a:cs typeface="Arial" pitchFamily="34" charset="0"/>
              </a:rPr>
              <a:t>City of Chipley</a:t>
            </a:r>
          </a:p>
          <a:p>
            <a:pPr algn="ctr"/>
            <a:r>
              <a:rPr lang="en-US" sz="2000" dirty="0">
                <a:solidFill>
                  <a:srgbClr val="0000CC"/>
                </a:solidFill>
                <a:latin typeface="Arial" pitchFamily="34" charset="0"/>
                <a:cs typeface="Arial" pitchFamily="34" charset="0"/>
              </a:rPr>
              <a:t>Community Development Block Grant  (CDBG)  </a:t>
            </a:r>
            <a:br>
              <a:rPr lang="en-US" sz="2000" dirty="0">
                <a:solidFill>
                  <a:srgbClr val="0000CC"/>
                </a:solidFill>
                <a:latin typeface="Arial" pitchFamily="34" charset="0"/>
                <a:cs typeface="Arial" pitchFamily="34" charset="0"/>
              </a:rPr>
            </a:br>
            <a:r>
              <a:rPr lang="en-US" sz="2000" dirty="0">
                <a:solidFill>
                  <a:srgbClr val="0000CC"/>
                </a:solidFill>
                <a:latin typeface="Arial" pitchFamily="34" charset="0"/>
                <a:cs typeface="Arial" pitchFamily="34" charset="0"/>
              </a:rPr>
              <a:t>  Application Process</a:t>
            </a:r>
          </a:p>
        </p:txBody>
      </p:sp>
      <p:sp>
        <p:nvSpPr>
          <p:cNvPr id="6" name="Rectangle 3"/>
          <p:cNvSpPr>
            <a:spLocks noGrp="1" noChangeArrowheads="1"/>
          </p:cNvSpPr>
          <p:nvPr>
            <p:ph type="ctrTitle"/>
          </p:nvPr>
        </p:nvSpPr>
        <p:spPr>
          <a:xfrm>
            <a:off x="304800" y="1828800"/>
            <a:ext cx="7772400" cy="4495800"/>
          </a:xfrm>
        </p:spPr>
        <p:txBody>
          <a:bodyPr>
            <a:normAutofit fontScale="90000"/>
          </a:bodyPr>
          <a:lstStyle/>
          <a:p>
            <a:pPr algn="l">
              <a:buClr>
                <a:schemeClr val="tx1"/>
              </a:buClr>
            </a:pPr>
            <a:r>
              <a:rPr lang="en-US" sz="2700" b="1" dirty="0">
                <a:effectLst>
                  <a:outerShdw blurRad="38100" dist="38100" dir="2700000" algn="tl">
                    <a:srgbClr val="000000">
                      <a:alpha val="43137"/>
                    </a:srgbClr>
                  </a:outerShdw>
                </a:effectLst>
                <a:latin typeface="Arial" pitchFamily="34" charset="0"/>
                <a:cs typeface="Arial" pitchFamily="34" charset="0"/>
              </a:rPr>
              <a:t>CDBG Categories:</a:t>
            </a:r>
            <a:br>
              <a:rPr lang="en-US" sz="2700" b="1" dirty="0">
                <a:effectLst>
                  <a:outerShdw blurRad="38100" dist="38100" dir="2700000" algn="tl">
                    <a:srgbClr val="000000">
                      <a:alpha val="43137"/>
                    </a:srgbClr>
                  </a:outerShdw>
                </a:effectLst>
                <a:latin typeface="Arial" pitchFamily="34" charset="0"/>
                <a:cs typeface="Arial" pitchFamily="34" charset="0"/>
              </a:rPr>
            </a:br>
            <a:br>
              <a:rPr lang="en-US" sz="1300" b="1" dirty="0">
                <a:effectLst>
                  <a:outerShdw blurRad="38100" dist="38100" dir="2700000" algn="tl">
                    <a:srgbClr val="000000">
                      <a:alpha val="43137"/>
                    </a:srgbClr>
                  </a:outerShdw>
                </a:effectLst>
                <a:latin typeface="Arial" pitchFamily="34" charset="0"/>
                <a:cs typeface="Arial" pitchFamily="34" charset="0"/>
              </a:rPr>
            </a:br>
            <a:r>
              <a:rPr lang="en-US" sz="1800" b="1" dirty="0">
                <a:latin typeface="Arial" pitchFamily="34" charset="0"/>
                <a:cs typeface="Arial" pitchFamily="34" charset="0"/>
              </a:rPr>
              <a:t>1.</a:t>
            </a:r>
            <a:r>
              <a:rPr lang="en-US" sz="2000" b="1" dirty="0">
                <a:latin typeface="Arial" pitchFamily="34" charset="0"/>
                <a:cs typeface="Arial" pitchFamily="34" charset="0"/>
              </a:rPr>
              <a:t> </a:t>
            </a:r>
            <a:r>
              <a:rPr lang="en-US" sz="1800" b="1" dirty="0">
                <a:latin typeface="Arial" pitchFamily="34" charset="0"/>
                <a:cs typeface="Arial" pitchFamily="34" charset="0"/>
              </a:rPr>
              <a:t>Housing Rehabilitation – </a:t>
            </a:r>
            <a:r>
              <a:rPr lang="en-US" sz="1800" dirty="0">
                <a:latin typeface="Arial" pitchFamily="34" charset="0"/>
                <a:cs typeface="Arial" pitchFamily="34" charset="0"/>
              </a:rPr>
              <a:t>Rehab/replacement of owner occupied Low to Moderate Income (LMI) homes.</a:t>
            </a:r>
            <a:br>
              <a:rPr lang="en-US" sz="1800" dirty="0">
                <a:latin typeface="Arial" pitchFamily="34" charset="0"/>
                <a:cs typeface="Arial" pitchFamily="34" charset="0"/>
              </a:rPr>
            </a:br>
            <a:br>
              <a:rPr lang="en-US" sz="1300" dirty="0">
                <a:latin typeface="Arial" pitchFamily="34" charset="0"/>
                <a:cs typeface="Arial" pitchFamily="34" charset="0"/>
              </a:rPr>
            </a:br>
            <a:r>
              <a:rPr lang="en-US" sz="1800" b="1" dirty="0">
                <a:latin typeface="Arial" pitchFamily="34" charset="0"/>
                <a:cs typeface="Arial" pitchFamily="34" charset="0"/>
              </a:rPr>
              <a:t>2. Commercial Revitalization – </a:t>
            </a:r>
            <a:r>
              <a:rPr lang="en-US" sz="1800" dirty="0">
                <a:latin typeface="Arial" pitchFamily="34" charset="0"/>
                <a:cs typeface="Arial" pitchFamily="34" charset="0"/>
              </a:rPr>
              <a:t>Streetscape, Building Façade work, etc. to the Downtown Commercial Area. Town/Service Area needs to be a minimum of 51% LMI </a:t>
            </a:r>
            <a:br>
              <a:rPr lang="en-US" sz="1800" b="1" dirty="0">
                <a:latin typeface="Arial" pitchFamily="34" charset="0"/>
                <a:cs typeface="Arial" pitchFamily="34" charset="0"/>
              </a:rPr>
            </a:br>
            <a:br>
              <a:rPr lang="en-US" sz="1300" b="1" dirty="0">
                <a:latin typeface="Arial" pitchFamily="34" charset="0"/>
                <a:cs typeface="Arial" pitchFamily="34" charset="0"/>
              </a:rPr>
            </a:br>
            <a:r>
              <a:rPr lang="en-US" sz="1800" b="1" dirty="0">
                <a:latin typeface="Arial" pitchFamily="34" charset="0"/>
                <a:cs typeface="Arial" pitchFamily="34" charset="0"/>
              </a:rPr>
              <a:t>3. Neighborhood Revitalization- </a:t>
            </a:r>
            <a:r>
              <a:rPr lang="en-US" sz="1800" dirty="0">
                <a:latin typeface="Arial" pitchFamily="34" charset="0"/>
                <a:cs typeface="Arial" pitchFamily="34" charset="0"/>
              </a:rPr>
              <a:t>Infrastructure items in residential LMI areas. Examples – water line repair/replacement, sewer line repair/replacement, water system improvements, sewer system improvements, paving, drainage, community center, parks, etc.</a:t>
            </a:r>
          </a:p>
          <a:p>
            <a:pPr>
              <a:buClr>
                <a:schemeClr val="tx1"/>
              </a:buClr>
            </a:pPr>
            <a:r>
              <a:rPr lang="en-US" sz="1800" dirty="0">
                <a:latin typeface="Arial" pitchFamily="34" charset="0"/>
                <a:cs typeface="Arial" pitchFamily="34" charset="0"/>
              </a:rPr>
              <a:t>Beneficiaries must be at minimum 51% LMI for Application Threshold</a:t>
            </a:r>
            <a:br>
              <a:rPr lang="en-US" sz="1800" dirty="0">
                <a:latin typeface="Arial" pitchFamily="34" charset="0"/>
                <a:cs typeface="Arial" pitchFamily="34" charset="0"/>
              </a:rPr>
            </a:br>
            <a:r>
              <a:rPr lang="en-US" sz="1300" b="1" dirty="0">
                <a:latin typeface="Arial" pitchFamily="34" charset="0"/>
                <a:cs typeface="Arial" pitchFamily="34" charset="0"/>
              </a:rPr>
              <a:t> </a:t>
            </a:r>
          </a:p>
          <a:p>
            <a:pPr algn="l">
              <a:buClr>
                <a:schemeClr val="tx1"/>
              </a:buClr>
            </a:pPr>
            <a:r>
              <a:rPr lang="en-US" sz="1800" b="1" dirty="0">
                <a:latin typeface="Arial" pitchFamily="34" charset="0"/>
                <a:cs typeface="Arial" pitchFamily="34" charset="0"/>
              </a:rPr>
              <a:t>4. Economic Development – </a:t>
            </a:r>
            <a:r>
              <a:rPr lang="en-US" sz="1800" dirty="0">
                <a:latin typeface="Arial" pitchFamily="34" charset="0"/>
                <a:cs typeface="Arial" pitchFamily="34" charset="0"/>
              </a:rPr>
              <a:t>Provide infrastructure on Town easement/property to facilitate a new business locating in the Town or the expansion of existing business.   Business must create new long term jobs and be included as the developer in the application.  The Town can request up to $1,500,000.00.  One new job must be created by the Developer for each $34,999.99 in grant funds requested. </a:t>
            </a:r>
            <a:endParaRPr lang="en-US" dirty="0">
              <a:latin typeface="Arial" pitchFamily="34" charset="0"/>
              <a:cs typeface="Arial" pitchFamily="34" charset="0"/>
            </a:endParaRPr>
          </a:p>
        </p:txBody>
      </p:sp>
      <p:sp>
        <p:nvSpPr>
          <p:cNvPr id="10" name="Rectangle 9"/>
          <p:cNvSpPr/>
          <p:nvPr/>
        </p:nvSpPr>
        <p:spPr>
          <a:xfrm>
            <a:off x="304800" y="1295400"/>
            <a:ext cx="6858000" cy="400110"/>
          </a:xfrm>
          <a:prstGeom prst="rect">
            <a:avLst/>
          </a:prstGeom>
        </p:spPr>
        <p:txBody>
          <a:bodyPr wrap="square">
            <a:spAutoFit/>
          </a:bodyPr>
          <a:lstStyle/>
          <a:p>
            <a:pPr algn="ctr"/>
            <a:r>
              <a:rPr lang="en-US" sz="2000" b="1" dirty="0">
                <a:solidFill>
                  <a:srgbClr val="0000CC"/>
                </a:solidFill>
                <a:effectLst>
                  <a:outerShdw blurRad="38100" dist="38100" dir="2700000" algn="tl">
                    <a:srgbClr val="000000">
                      <a:alpha val="43137"/>
                    </a:srgbClr>
                  </a:outerShdw>
                </a:effectLst>
                <a:latin typeface="Arial" pitchFamily="34" charset="0"/>
                <a:cs typeface="Arial" pitchFamily="34" charset="0"/>
              </a:rPr>
              <a:t>Maximum CDBG Grant Amount:  $ 700,000.00</a:t>
            </a:r>
            <a:endParaRPr lang="en-US" sz="2000" dirty="0">
              <a:solidFill>
                <a:srgbClr val="0000CC"/>
              </a:solidFill>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386DF335-0E7F-4557-8179-660157844188}" type="slidenum">
              <a:rPr lang="en-US" smtClean="0"/>
              <a:pPr/>
              <a:t>2</a:t>
            </a:fld>
            <a:endParaRPr lang="en-US"/>
          </a:p>
        </p:txBody>
      </p:sp>
      <p:pic>
        <p:nvPicPr>
          <p:cNvPr id="8" name="Picture 6" descr="http://www.myflorida.com/images/agencies/DEO_Logo_CJ.png"/>
          <p:cNvPicPr>
            <a:picLocks noChangeAspect="1" noChangeArrowheads="1"/>
          </p:cNvPicPr>
          <p:nvPr/>
        </p:nvPicPr>
        <p:blipFill>
          <a:blip r:embed="rId2" cstate="print"/>
          <a:srcRect/>
          <a:stretch>
            <a:fillRect/>
          </a:stretch>
        </p:blipFill>
        <p:spPr bwMode="auto">
          <a:xfrm>
            <a:off x="6781800" y="152400"/>
            <a:ext cx="2211253" cy="15906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58682170"/>
              </p:ext>
            </p:extLst>
          </p:nvPr>
        </p:nvGraphicFramePr>
        <p:xfrm>
          <a:off x="457202" y="990601"/>
          <a:ext cx="8153409" cy="5486400"/>
        </p:xfrm>
        <a:graphic>
          <a:graphicData uri="http://schemas.openxmlformats.org/drawingml/2006/table">
            <a:tbl>
              <a:tblPr/>
              <a:tblGrid>
                <a:gridCol w="741219">
                  <a:extLst>
                    <a:ext uri="{9D8B030D-6E8A-4147-A177-3AD203B41FA5}">
                      <a16:colId xmlns:a16="http://schemas.microsoft.com/office/drawing/2014/main" val="20000"/>
                    </a:ext>
                  </a:extLst>
                </a:gridCol>
                <a:gridCol w="741219">
                  <a:extLst>
                    <a:ext uri="{9D8B030D-6E8A-4147-A177-3AD203B41FA5}">
                      <a16:colId xmlns:a16="http://schemas.microsoft.com/office/drawing/2014/main" val="20001"/>
                    </a:ext>
                  </a:extLst>
                </a:gridCol>
                <a:gridCol w="741219">
                  <a:extLst>
                    <a:ext uri="{9D8B030D-6E8A-4147-A177-3AD203B41FA5}">
                      <a16:colId xmlns:a16="http://schemas.microsoft.com/office/drawing/2014/main" val="20002"/>
                    </a:ext>
                  </a:extLst>
                </a:gridCol>
                <a:gridCol w="741219">
                  <a:extLst>
                    <a:ext uri="{9D8B030D-6E8A-4147-A177-3AD203B41FA5}">
                      <a16:colId xmlns:a16="http://schemas.microsoft.com/office/drawing/2014/main" val="20003"/>
                    </a:ext>
                  </a:extLst>
                </a:gridCol>
                <a:gridCol w="741219">
                  <a:extLst>
                    <a:ext uri="{9D8B030D-6E8A-4147-A177-3AD203B41FA5}">
                      <a16:colId xmlns:a16="http://schemas.microsoft.com/office/drawing/2014/main" val="20004"/>
                    </a:ext>
                  </a:extLst>
                </a:gridCol>
                <a:gridCol w="741219">
                  <a:extLst>
                    <a:ext uri="{9D8B030D-6E8A-4147-A177-3AD203B41FA5}">
                      <a16:colId xmlns:a16="http://schemas.microsoft.com/office/drawing/2014/main" val="20005"/>
                    </a:ext>
                  </a:extLst>
                </a:gridCol>
                <a:gridCol w="741219">
                  <a:extLst>
                    <a:ext uri="{9D8B030D-6E8A-4147-A177-3AD203B41FA5}">
                      <a16:colId xmlns:a16="http://schemas.microsoft.com/office/drawing/2014/main" val="20006"/>
                    </a:ext>
                  </a:extLst>
                </a:gridCol>
                <a:gridCol w="741219">
                  <a:extLst>
                    <a:ext uri="{9D8B030D-6E8A-4147-A177-3AD203B41FA5}">
                      <a16:colId xmlns:a16="http://schemas.microsoft.com/office/drawing/2014/main" val="20007"/>
                    </a:ext>
                  </a:extLst>
                </a:gridCol>
                <a:gridCol w="741219">
                  <a:extLst>
                    <a:ext uri="{9D8B030D-6E8A-4147-A177-3AD203B41FA5}">
                      <a16:colId xmlns:a16="http://schemas.microsoft.com/office/drawing/2014/main" val="20008"/>
                    </a:ext>
                  </a:extLst>
                </a:gridCol>
                <a:gridCol w="741219">
                  <a:extLst>
                    <a:ext uri="{9D8B030D-6E8A-4147-A177-3AD203B41FA5}">
                      <a16:colId xmlns:a16="http://schemas.microsoft.com/office/drawing/2014/main" val="20009"/>
                    </a:ext>
                  </a:extLst>
                </a:gridCol>
                <a:gridCol w="741219">
                  <a:extLst>
                    <a:ext uri="{9D8B030D-6E8A-4147-A177-3AD203B41FA5}">
                      <a16:colId xmlns:a16="http://schemas.microsoft.com/office/drawing/2014/main" val="20010"/>
                    </a:ext>
                  </a:extLst>
                </a:gridCol>
              </a:tblGrid>
              <a:tr h="190607">
                <a:tc gridSpan="11">
                  <a:txBody>
                    <a:bodyPr/>
                    <a:lstStyle/>
                    <a:p>
                      <a:pPr marL="0" marR="0" algn="ctr">
                        <a:lnSpc>
                          <a:spcPct val="115000"/>
                        </a:lnSpc>
                        <a:spcBef>
                          <a:spcPts val="0"/>
                        </a:spcBef>
                        <a:spcAft>
                          <a:spcPts val="0"/>
                        </a:spcAft>
                      </a:pPr>
                      <a:r>
                        <a:rPr lang="en-US" sz="700" b="1" dirty="0">
                          <a:solidFill>
                            <a:srgbClr val="000000"/>
                          </a:solidFill>
                          <a:latin typeface="Arial"/>
                          <a:ea typeface="Times New Roman"/>
                          <a:cs typeface="Times New Roman"/>
                        </a:rPr>
                        <a:t>Levy  County, Florida</a:t>
                      </a:r>
                      <a:endParaRPr lang="en-US" sz="600" dirty="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65091">
                <a:tc>
                  <a:txBody>
                    <a:bodyPr/>
                    <a:lstStyle/>
                    <a:p>
                      <a:pPr marL="0" marR="0" algn="ctr">
                        <a:lnSpc>
                          <a:spcPct val="115000"/>
                        </a:lnSpc>
                        <a:spcBef>
                          <a:spcPts val="0"/>
                        </a:spcBef>
                        <a:spcAft>
                          <a:spcPts val="0"/>
                        </a:spcAft>
                      </a:pPr>
                      <a:r>
                        <a:rPr lang="en-US" sz="700" b="1" dirty="0">
                          <a:solidFill>
                            <a:srgbClr val="000000"/>
                          </a:solidFill>
                          <a:latin typeface="Arial"/>
                          <a:ea typeface="Times New Roman"/>
                          <a:cs typeface="Times New Roman"/>
                        </a:rPr>
                        <a:t>FY 2018 Income Limit Area</a:t>
                      </a:r>
                      <a:endParaRPr lang="en-US" sz="600" dirty="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dirty="0">
                          <a:solidFill>
                            <a:srgbClr val="000000"/>
                          </a:solidFill>
                          <a:latin typeface="Arial"/>
                          <a:ea typeface="Times New Roman"/>
                          <a:cs typeface="Times New Roman"/>
                        </a:rPr>
                        <a:t>Median Income </a:t>
                      </a:r>
                      <a:endParaRPr lang="en-US" sz="600" dirty="0">
                        <a:latin typeface="Calibri"/>
                        <a:ea typeface="Calibri"/>
                        <a:cs typeface="Times New Roman"/>
                      </a:endParaRPr>
                    </a:p>
                    <a:p>
                      <a:pPr marL="0" marR="0" algn="ctr">
                        <a:lnSpc>
                          <a:spcPct val="115000"/>
                        </a:lnSpc>
                        <a:spcBef>
                          <a:spcPts val="0"/>
                        </a:spcBef>
                        <a:spcAft>
                          <a:spcPts val="0"/>
                        </a:spcAft>
                      </a:pPr>
                      <a:r>
                        <a:rPr lang="en-US" sz="400" dirty="0">
                          <a:latin typeface="Arial"/>
                          <a:ea typeface="Times New Roman"/>
                          <a:cs typeface="Times New Roman"/>
                        </a:rPr>
                        <a:t> </a:t>
                      </a:r>
                      <a:endParaRPr lang="en-US" sz="600" dirty="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dirty="0">
                          <a:solidFill>
                            <a:srgbClr val="000000"/>
                          </a:solidFill>
                          <a:latin typeface="Arial"/>
                          <a:ea typeface="Times New Roman"/>
                          <a:cs typeface="Times New Roman"/>
                        </a:rPr>
                        <a:t>FY 2018 Income Limit Category</a:t>
                      </a:r>
                      <a:endParaRPr lang="en-US" sz="600" dirty="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a:solidFill>
                            <a:srgbClr val="000000"/>
                          </a:solidFill>
                          <a:latin typeface="Arial"/>
                          <a:ea typeface="Times New Roman"/>
                          <a:cs typeface="Times New Roman"/>
                        </a:rPr>
                        <a:t>1 Person</a:t>
                      </a:r>
                      <a:endParaRPr lang="en-US" sz="60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a:solidFill>
                            <a:srgbClr val="000000"/>
                          </a:solidFill>
                          <a:latin typeface="Arial"/>
                          <a:ea typeface="Times New Roman"/>
                          <a:cs typeface="Times New Roman"/>
                        </a:rPr>
                        <a:t>2 Person</a:t>
                      </a:r>
                      <a:endParaRPr lang="en-US" sz="60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a:solidFill>
                            <a:srgbClr val="000000"/>
                          </a:solidFill>
                          <a:latin typeface="Arial"/>
                          <a:ea typeface="Times New Roman"/>
                          <a:cs typeface="Times New Roman"/>
                        </a:rPr>
                        <a:t>3 Person</a:t>
                      </a:r>
                      <a:endParaRPr lang="en-US" sz="60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a:solidFill>
                            <a:srgbClr val="000000"/>
                          </a:solidFill>
                          <a:latin typeface="Arial"/>
                          <a:ea typeface="Times New Roman"/>
                          <a:cs typeface="Times New Roman"/>
                        </a:rPr>
                        <a:t>4 Person</a:t>
                      </a:r>
                      <a:endParaRPr lang="en-US" sz="60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a:solidFill>
                            <a:srgbClr val="000000"/>
                          </a:solidFill>
                          <a:latin typeface="Arial"/>
                          <a:ea typeface="Times New Roman"/>
                          <a:cs typeface="Times New Roman"/>
                        </a:rPr>
                        <a:t>5 Person</a:t>
                      </a:r>
                      <a:endParaRPr lang="en-US" sz="60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a:solidFill>
                            <a:srgbClr val="000000"/>
                          </a:solidFill>
                          <a:latin typeface="Arial"/>
                          <a:ea typeface="Times New Roman"/>
                          <a:cs typeface="Times New Roman"/>
                        </a:rPr>
                        <a:t>6 Person</a:t>
                      </a:r>
                      <a:endParaRPr lang="en-US" sz="60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a:solidFill>
                            <a:srgbClr val="000000"/>
                          </a:solidFill>
                          <a:latin typeface="Arial"/>
                          <a:ea typeface="Times New Roman"/>
                          <a:cs typeface="Times New Roman"/>
                        </a:rPr>
                        <a:t>7 Person</a:t>
                      </a:r>
                      <a:endParaRPr lang="en-US" sz="60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a:solidFill>
                            <a:srgbClr val="000000"/>
                          </a:solidFill>
                          <a:latin typeface="Arial"/>
                          <a:ea typeface="Times New Roman"/>
                          <a:cs typeface="Times New Roman"/>
                        </a:rPr>
                        <a:t>8 Person</a:t>
                      </a:r>
                      <a:endParaRPr lang="en-US" sz="60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376901">
                <a:tc rowSpan="3">
                  <a:txBody>
                    <a:bodyPr/>
                    <a:lstStyle/>
                    <a:p>
                      <a:pPr marL="0" marR="0" algn="ctr">
                        <a:lnSpc>
                          <a:spcPct val="115000"/>
                        </a:lnSpc>
                        <a:spcBef>
                          <a:spcPts val="0"/>
                        </a:spcBef>
                        <a:spcAft>
                          <a:spcPts val="0"/>
                        </a:spcAft>
                      </a:pPr>
                      <a:r>
                        <a:rPr lang="en-US" sz="700" b="1" dirty="0">
                          <a:solidFill>
                            <a:srgbClr val="000000"/>
                          </a:solidFill>
                          <a:latin typeface="Arial"/>
                          <a:ea typeface="Times New Roman"/>
                          <a:cs typeface="Times New Roman"/>
                        </a:rPr>
                        <a:t>Levy County</a:t>
                      </a:r>
                      <a:endParaRPr lang="en-US" sz="600" dirty="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rowSpan="3">
                  <a:txBody>
                    <a:bodyPr/>
                    <a:lstStyle/>
                    <a:p>
                      <a:pPr marL="0" marR="0" algn="ctr">
                        <a:lnSpc>
                          <a:spcPct val="115000"/>
                        </a:lnSpc>
                        <a:spcBef>
                          <a:spcPts val="0"/>
                        </a:spcBef>
                        <a:spcAft>
                          <a:spcPts val="0"/>
                        </a:spcAft>
                      </a:pPr>
                      <a:r>
                        <a:rPr lang="en-US" sz="900" dirty="0">
                          <a:solidFill>
                            <a:srgbClr val="000000"/>
                          </a:solidFill>
                          <a:latin typeface="Arial"/>
                          <a:ea typeface="Times New Roman"/>
                          <a:cs typeface="Times New Roman"/>
                        </a:rPr>
                        <a:t>$47,000</a:t>
                      </a:r>
                      <a:endParaRPr lang="en-US" sz="900" dirty="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dirty="0">
                          <a:solidFill>
                            <a:srgbClr val="000000"/>
                          </a:solidFill>
                          <a:latin typeface="Arial"/>
                          <a:ea typeface="Times New Roman"/>
                          <a:cs typeface="Times New Roman"/>
                        </a:rPr>
                        <a:t>Extremely Low (30%) Income Limits </a:t>
                      </a:r>
                      <a:endParaRPr lang="en-US" sz="600" dirty="0">
                        <a:latin typeface="+mn-lt"/>
                        <a:ea typeface="Calibri"/>
                        <a:cs typeface="Times New Roman"/>
                      </a:endParaRPr>
                    </a:p>
                    <a:p>
                      <a:pPr marL="0" marR="0" algn="ctr">
                        <a:lnSpc>
                          <a:spcPct val="115000"/>
                        </a:lnSpc>
                        <a:spcBef>
                          <a:spcPts val="0"/>
                        </a:spcBef>
                        <a:spcAft>
                          <a:spcPts val="0"/>
                        </a:spcAft>
                      </a:pPr>
                      <a:r>
                        <a:rPr lang="en-US" sz="400" dirty="0">
                          <a:latin typeface="Arial"/>
                          <a:ea typeface="Times New Roman"/>
                          <a:cs typeface="Times New Roman"/>
                        </a:rPr>
                        <a:t> </a:t>
                      </a:r>
                      <a:endParaRPr lang="en-US" sz="600" dirty="0">
                        <a:latin typeface="+mn-lt"/>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$12,140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$16,460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$20,780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b="1" i="1" dirty="0">
                          <a:solidFill>
                            <a:srgbClr val="000000"/>
                          </a:solidFill>
                          <a:latin typeface="Arial"/>
                        </a:rPr>
                        <a:t>$25,100</a:t>
                      </a:r>
                      <a:endParaRPr lang="en-US" sz="1000" dirty="0">
                        <a:solidFill>
                          <a:srgbClr val="000000"/>
                        </a:solidFill>
                        <a:latin typeface="Arial"/>
                      </a:endParaRP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endParaRPr lang="en-US" sz="1000" dirty="0">
                        <a:solidFill>
                          <a:srgbClr val="000000"/>
                        </a:solidFill>
                        <a:latin typeface="Arial"/>
                      </a:endParaRPr>
                    </a:p>
                    <a:p>
                      <a:pPr algn="ctr" fontAlgn="ctr"/>
                      <a:r>
                        <a:rPr lang="en-US" sz="1000" dirty="0">
                          <a:solidFill>
                            <a:srgbClr val="000000"/>
                          </a:solidFill>
                          <a:latin typeface="Arial"/>
                        </a:rPr>
                        <a:t>$28,150</a:t>
                      </a:r>
                    </a:p>
                    <a:p>
                      <a:pPr algn="ctr" fontAlgn="ctr"/>
                      <a:endParaRPr lang="en-US" sz="1000" dirty="0">
                        <a:solidFill>
                          <a:srgbClr val="000000"/>
                        </a:solidFill>
                        <a:latin typeface="Arial"/>
                      </a:endParaRP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$30,250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$32,350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$34,400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53252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700" b="1" dirty="0">
                          <a:solidFill>
                            <a:srgbClr val="000000"/>
                          </a:solidFill>
                          <a:latin typeface="Arial"/>
                          <a:ea typeface="Times New Roman"/>
                          <a:cs typeface="Times New Roman"/>
                        </a:rPr>
                        <a:t>Very Low (50%) Income Limits </a:t>
                      </a:r>
                      <a:endParaRPr lang="en-US" sz="600" dirty="0">
                        <a:latin typeface="+mn-lt"/>
                        <a:ea typeface="Calibri"/>
                        <a:cs typeface="Times New Roman"/>
                      </a:endParaRPr>
                    </a:p>
                    <a:p>
                      <a:pPr marL="0" marR="0" algn="ctr">
                        <a:lnSpc>
                          <a:spcPct val="115000"/>
                        </a:lnSpc>
                        <a:spcBef>
                          <a:spcPts val="0"/>
                        </a:spcBef>
                        <a:spcAft>
                          <a:spcPts val="0"/>
                        </a:spcAft>
                      </a:pPr>
                      <a:r>
                        <a:rPr lang="en-US" sz="400" dirty="0">
                          <a:latin typeface="Arial"/>
                          <a:ea typeface="Times New Roman"/>
                          <a:cs typeface="Times New Roman"/>
                        </a:rPr>
                        <a:t> </a:t>
                      </a:r>
                      <a:endParaRPr lang="en-US" sz="600" dirty="0">
                        <a:latin typeface="+mn-lt"/>
                        <a:ea typeface="Calibri"/>
                        <a:cs typeface="Times New Roman"/>
                      </a:endParaRPr>
                    </a:p>
                    <a:p>
                      <a:pPr marL="0" marR="0" algn="ctr">
                        <a:lnSpc>
                          <a:spcPct val="115000"/>
                        </a:lnSpc>
                        <a:spcBef>
                          <a:spcPts val="0"/>
                        </a:spcBef>
                        <a:spcAft>
                          <a:spcPts val="0"/>
                        </a:spcAft>
                      </a:pPr>
                      <a:r>
                        <a:rPr lang="en-US" sz="400" dirty="0">
                          <a:latin typeface="Arial"/>
                          <a:ea typeface="Times New Roman"/>
                          <a:cs typeface="Times New Roman"/>
                        </a:rPr>
                        <a:t> </a:t>
                      </a:r>
                      <a:endParaRPr lang="en-US" sz="600" dirty="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$18,250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$20,850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$23,450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b="1" i="1" dirty="0">
                          <a:solidFill>
                            <a:srgbClr val="000000"/>
                          </a:solidFill>
                          <a:latin typeface="Arial"/>
                        </a:rPr>
                        <a:t>$26,050</a:t>
                      </a:r>
                      <a:endParaRPr lang="en-US" sz="1000" dirty="0">
                        <a:solidFill>
                          <a:srgbClr val="000000"/>
                        </a:solidFill>
                        <a:latin typeface="Arial"/>
                      </a:endParaRP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$28,150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$30,250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$32,350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$34,400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22128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700" b="1" dirty="0">
                          <a:solidFill>
                            <a:srgbClr val="000000"/>
                          </a:solidFill>
                          <a:latin typeface="Arial"/>
                          <a:ea typeface="Times New Roman"/>
                          <a:cs typeface="Times New Roman"/>
                        </a:rPr>
                        <a:t>Low (80%) Income Limits </a:t>
                      </a:r>
                      <a:endParaRPr lang="en-US" sz="600" dirty="0">
                        <a:latin typeface="Calibri"/>
                        <a:ea typeface="Calibri"/>
                        <a:cs typeface="Times New Roman"/>
                      </a:endParaRPr>
                    </a:p>
                    <a:p>
                      <a:pPr marL="0" marR="0" algn="ctr">
                        <a:lnSpc>
                          <a:spcPct val="115000"/>
                        </a:lnSpc>
                        <a:spcBef>
                          <a:spcPts val="0"/>
                        </a:spcBef>
                        <a:spcAft>
                          <a:spcPts val="0"/>
                        </a:spcAft>
                      </a:pPr>
                      <a:r>
                        <a:rPr lang="en-US" sz="400" dirty="0">
                          <a:latin typeface="Arial"/>
                          <a:ea typeface="Times New Roman"/>
                          <a:cs typeface="Times New Roman"/>
                        </a:rPr>
                        <a:t> </a:t>
                      </a:r>
                      <a:endParaRPr lang="en-US" sz="600" dirty="0">
                        <a:latin typeface="Calibri"/>
                        <a:ea typeface="Calibri"/>
                        <a:cs typeface="Times New Roman"/>
                      </a:endParaRPr>
                    </a:p>
                  </a:txBody>
                  <a:tcPr marL="10648" marR="10648" marT="10648" marB="10648"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$29,200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$33,400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$37,550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b="1" i="1" dirty="0">
                          <a:solidFill>
                            <a:srgbClr val="000000"/>
                          </a:solidFill>
                          <a:latin typeface="Arial"/>
                        </a:rPr>
                        <a:t>$41,700</a:t>
                      </a:r>
                      <a:endParaRPr lang="en-US" sz="1000" dirty="0">
                        <a:solidFill>
                          <a:srgbClr val="000000"/>
                        </a:solidFill>
                        <a:latin typeface="Arial"/>
                      </a:endParaRP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$45,050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$48,400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$51,750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000" dirty="0">
                          <a:solidFill>
                            <a:srgbClr val="000000"/>
                          </a:solidFill>
                          <a:latin typeface="Arial"/>
                        </a:rPr>
                        <a:t>$55,050</a:t>
                      </a:r>
                    </a:p>
                  </a:txBody>
                  <a:tcPr marL="38100" marR="38100" marT="38100" marB="3810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3073" name="Rectangle 1"/>
          <p:cNvSpPr>
            <a:spLocks noChangeArrowheads="1"/>
          </p:cNvSpPr>
          <p:nvPr/>
        </p:nvSpPr>
        <p:spPr bwMode="auto">
          <a:xfrm>
            <a:off x="0" y="-140732"/>
            <a:ext cx="7001468"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Arial" pitchFamily="34" charset="0"/>
                <a:ea typeface="Times New Roman" pitchFamily="18" charset="0"/>
                <a:cs typeface="Arial" pitchFamily="34" charset="0"/>
              </a:rPr>
              <a:t>FY 2018 Income Limits Documentation System</a:t>
            </a:r>
            <a:endParaRPr kumimoji="0" lang="en-US" sz="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itchFamily="34" charset="0"/>
                <a:ea typeface="Times New Roman" pitchFamily="18" charset="0"/>
                <a:cs typeface="Arial" pitchFamily="34" charset="0"/>
              </a:rPr>
              <a:t>FY 2018 Income Limits Summary</a:t>
            </a:r>
            <a:endParaRPr kumimoji="0" lang="en-US" sz="1800" b="0" i="0" u="none" strike="noStrike" cap="none" normalizeH="0" baseline="0" dirty="0">
              <a:ln>
                <a:noFill/>
              </a:ln>
              <a:solidFill>
                <a:schemeClr val="tx1"/>
              </a:solidFill>
              <a:effectLst/>
              <a:latin typeface="Arial" pitchFamily="34" charset="0"/>
            </a:endParaRPr>
          </a:p>
        </p:txBody>
      </p:sp>
      <p:sp>
        <p:nvSpPr>
          <p:cNvPr id="5" name="Slide Number Placeholder 4"/>
          <p:cNvSpPr>
            <a:spLocks noGrp="1"/>
          </p:cNvSpPr>
          <p:nvPr>
            <p:ph type="sldNum" sz="quarter" idx="12"/>
          </p:nvPr>
        </p:nvSpPr>
        <p:spPr/>
        <p:txBody>
          <a:bodyPr/>
          <a:lstStyle/>
          <a:p>
            <a:fld id="{386DF335-0E7F-4557-8179-66015784418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0"/>
            <a:ext cx="8229600" cy="838200"/>
          </a:xfrm>
        </p:spPr>
        <p:txBody>
          <a:bodyPr>
            <a:normAutofit/>
          </a:bodyPr>
          <a:lstStyle/>
          <a:p>
            <a:pPr algn="l"/>
            <a:r>
              <a:rPr lang="en-US" sz="2400" b="1" dirty="0">
                <a:solidFill>
                  <a:srgbClr val="0000CC"/>
                </a:solidFill>
                <a:effectLst>
                  <a:outerShdw blurRad="38100" dist="38100" dir="2700000" algn="tl">
                    <a:srgbClr val="000000">
                      <a:alpha val="43137"/>
                    </a:srgbClr>
                  </a:outerShdw>
                </a:effectLst>
                <a:latin typeface="Arial" pitchFamily="34" charset="0"/>
                <a:cs typeface="Arial" pitchFamily="34" charset="0"/>
              </a:rPr>
              <a:t>Additional Points in Application:</a:t>
            </a:r>
          </a:p>
        </p:txBody>
      </p:sp>
      <p:sp>
        <p:nvSpPr>
          <p:cNvPr id="5" name="Rectangle 4"/>
          <p:cNvSpPr/>
          <p:nvPr/>
        </p:nvSpPr>
        <p:spPr>
          <a:xfrm>
            <a:off x="304800" y="685800"/>
            <a:ext cx="7010400" cy="5466112"/>
          </a:xfrm>
          <a:prstGeom prst="rect">
            <a:avLst/>
          </a:prstGeom>
        </p:spPr>
        <p:txBody>
          <a:bodyPr wrap="square">
            <a:spAutoFit/>
          </a:bodyPr>
          <a:lstStyle/>
          <a:p>
            <a:pPr marL="342900" lvl="0" indent="-342900">
              <a:spcBef>
                <a:spcPct val="20000"/>
              </a:spcBef>
              <a:buFont typeface="Wingdings" pitchFamily="2" charset="2"/>
              <a:buChar char="Ø"/>
              <a:defRPr/>
            </a:pPr>
            <a:r>
              <a:rPr lang="en-US" b="1" dirty="0">
                <a:latin typeface="Arial" pitchFamily="34" charset="0"/>
                <a:cs typeface="Arial" pitchFamily="34" charset="0"/>
              </a:rPr>
              <a:t>Leverage Points:</a:t>
            </a:r>
          </a:p>
          <a:p>
            <a:pPr marL="342900" lvl="0" indent="-342900">
              <a:spcBef>
                <a:spcPct val="20000"/>
              </a:spcBef>
              <a:defRPr/>
            </a:pPr>
            <a:r>
              <a:rPr lang="en-US" b="1" dirty="0">
                <a:latin typeface="Arial" pitchFamily="34" charset="0"/>
                <a:cs typeface="Arial" pitchFamily="34" charset="0"/>
              </a:rPr>
              <a:t>     </a:t>
            </a:r>
            <a:r>
              <a:rPr lang="en-US" dirty="0">
                <a:latin typeface="Arial" pitchFamily="34" charset="0"/>
                <a:cs typeface="Arial" pitchFamily="34" charset="0"/>
              </a:rPr>
              <a:t>Each $ 2,000.00 of leverage results in 1 extra  point in final score of the application. Maximum of  25 points or $ 50,000.00. Local community can exceed $50,000.00 towards projects but will not receive additional points for leverage over the 25 point maximum.</a:t>
            </a:r>
          </a:p>
          <a:p>
            <a:pPr marL="342900" lvl="0" indent="-342900">
              <a:spcBef>
                <a:spcPct val="20000"/>
              </a:spcBef>
              <a:defRPr/>
            </a:pPr>
            <a:endParaRPr lang="en-US" dirty="0">
              <a:latin typeface="AmerType Md BT" pitchFamily="18" charset="0"/>
              <a:cs typeface="Arial" pitchFamily="34" charset="0"/>
            </a:endParaRPr>
          </a:p>
          <a:p>
            <a:pPr marL="342900" lvl="0" indent="-342900">
              <a:spcBef>
                <a:spcPct val="20000"/>
              </a:spcBef>
              <a:buFont typeface="Wingdings" pitchFamily="2" charset="2"/>
              <a:buChar char="Ø"/>
              <a:defRPr/>
            </a:pPr>
            <a:r>
              <a:rPr lang="en-US" b="1" dirty="0">
                <a:latin typeface="Arial" pitchFamily="34" charset="0"/>
                <a:cs typeface="Arial" pitchFamily="34" charset="0"/>
              </a:rPr>
              <a:t>Neighborhood Revitalization and Commercial Revitalization Projects Only:</a:t>
            </a:r>
          </a:p>
          <a:p>
            <a:pPr marL="342900" lvl="0" indent="-342900">
              <a:spcBef>
                <a:spcPct val="20000"/>
              </a:spcBef>
              <a:defRPr/>
            </a:pPr>
            <a:r>
              <a:rPr lang="en-US" b="1" dirty="0">
                <a:latin typeface="Arial" pitchFamily="34" charset="0"/>
                <a:cs typeface="Arial" pitchFamily="34" charset="0"/>
              </a:rPr>
              <a:t>     </a:t>
            </a:r>
            <a:r>
              <a:rPr lang="en-US" dirty="0">
                <a:latin typeface="Arial" pitchFamily="34" charset="0"/>
                <a:cs typeface="Arial" pitchFamily="34" charset="0"/>
              </a:rPr>
              <a:t>Architect or Engineer stamped construction plans and specifications submitted with the application by the application deadline will receive an additional 50 points for being shovel ready. All permits must be submitted for prior to application submittal to obtain these points.</a:t>
            </a:r>
          </a:p>
          <a:p>
            <a:pPr marL="342900" lvl="0" indent="-342900">
              <a:spcBef>
                <a:spcPct val="20000"/>
              </a:spcBef>
              <a:defRPr/>
            </a:pPr>
            <a:endParaRPr lang="en-US" dirty="0">
              <a:latin typeface="Arial" pitchFamily="34" charset="0"/>
              <a:cs typeface="Arial" pitchFamily="34" charset="0"/>
            </a:endParaRPr>
          </a:p>
          <a:p>
            <a:pPr marL="342900" lvl="0" indent="-342900">
              <a:spcBef>
                <a:spcPct val="20000"/>
              </a:spcBef>
              <a:buFont typeface="Wingdings" pitchFamily="2" charset="2"/>
              <a:buChar char="Ø"/>
              <a:defRPr/>
            </a:pPr>
            <a:r>
              <a:rPr lang="en-US" dirty="0">
                <a:latin typeface="Arial" pitchFamily="34" charset="0"/>
                <a:cs typeface="Arial" pitchFamily="34" charset="0"/>
              </a:rPr>
              <a:t>Local Government will not be reimbursed for shovel ready design cost with CDBG funds, even if application</a:t>
            </a:r>
          </a:p>
          <a:p>
            <a:pPr marL="342900" lvl="0" indent="-342900">
              <a:spcBef>
                <a:spcPct val="20000"/>
              </a:spcBef>
              <a:defRPr/>
            </a:pPr>
            <a:r>
              <a:rPr lang="en-US" dirty="0">
                <a:latin typeface="Arial" pitchFamily="34" charset="0"/>
                <a:cs typeface="Arial" pitchFamily="34" charset="0"/>
              </a:rPr>
              <a:t>      is funded.</a:t>
            </a:r>
          </a:p>
        </p:txBody>
      </p:sp>
      <p:pic>
        <p:nvPicPr>
          <p:cNvPr id="19458" name="Picture 2" descr="http://www.cityofmadison.com/cdbg/images/cdbglogo.gif"/>
          <p:cNvPicPr>
            <a:picLocks noChangeAspect="1" noChangeArrowheads="1"/>
          </p:cNvPicPr>
          <p:nvPr/>
        </p:nvPicPr>
        <p:blipFill>
          <a:blip r:embed="rId2" cstate="print"/>
          <a:srcRect/>
          <a:stretch>
            <a:fillRect/>
          </a:stretch>
        </p:blipFill>
        <p:spPr bwMode="auto">
          <a:xfrm>
            <a:off x="7086600" y="3886200"/>
            <a:ext cx="1905000" cy="2628900"/>
          </a:xfrm>
          <a:prstGeom prst="rect">
            <a:avLst/>
          </a:prstGeom>
          <a:noFill/>
        </p:spPr>
      </p:pic>
      <p:sp>
        <p:nvSpPr>
          <p:cNvPr id="6" name="Slide Number Placeholder 5"/>
          <p:cNvSpPr>
            <a:spLocks noGrp="1"/>
          </p:cNvSpPr>
          <p:nvPr>
            <p:ph type="sldNum" sz="quarter" idx="12"/>
          </p:nvPr>
        </p:nvSpPr>
        <p:spPr/>
        <p:txBody>
          <a:bodyPr/>
          <a:lstStyle/>
          <a:p>
            <a:fld id="{386DF335-0E7F-4557-8179-66015784418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Autofit/>
          </a:bodyPr>
          <a:lstStyle/>
          <a:p>
            <a:r>
              <a:rPr lang="en-US" sz="3600" b="1" dirty="0"/>
              <a:t>Steps Required in CDBG Application Process</a:t>
            </a:r>
          </a:p>
        </p:txBody>
      </p:sp>
      <p:sp>
        <p:nvSpPr>
          <p:cNvPr id="3" name="Content Placeholder 2"/>
          <p:cNvSpPr>
            <a:spLocks noGrp="1"/>
          </p:cNvSpPr>
          <p:nvPr>
            <p:ph idx="1"/>
          </p:nvPr>
        </p:nvSpPr>
        <p:spPr>
          <a:xfrm>
            <a:off x="457200" y="1066800"/>
            <a:ext cx="8229600" cy="5410200"/>
          </a:xfrm>
        </p:spPr>
        <p:txBody>
          <a:bodyPr>
            <a:noAutofit/>
          </a:bodyPr>
          <a:lstStyle/>
          <a:p>
            <a:pPr>
              <a:buNone/>
            </a:pPr>
            <a:r>
              <a:rPr lang="en-US" sz="2400" dirty="0">
                <a:latin typeface="Cambria" pitchFamily="18" charset="0"/>
                <a:ea typeface="Arial Unicode MS" pitchFamily="34" charset="-128"/>
                <a:cs typeface="Arial Unicode MS" pitchFamily="34" charset="-128"/>
              </a:rPr>
              <a:t>1.) Appoint A  Citizens Advisory Task Force (CATF). </a:t>
            </a:r>
          </a:p>
          <a:p>
            <a:pPr>
              <a:buNone/>
            </a:pPr>
            <a:endParaRPr lang="en-US" sz="2400" dirty="0">
              <a:latin typeface="Cambria" pitchFamily="18" charset="0"/>
              <a:ea typeface="Arial Unicode MS" pitchFamily="34" charset="-128"/>
              <a:cs typeface="Arial Unicode MS" pitchFamily="34" charset="-128"/>
            </a:endParaRPr>
          </a:p>
          <a:p>
            <a:pPr>
              <a:buNone/>
            </a:pPr>
            <a:r>
              <a:rPr lang="en-US" sz="2400" dirty="0">
                <a:latin typeface="Cambria" pitchFamily="18" charset="0"/>
                <a:ea typeface="Arial Unicode MS" pitchFamily="34" charset="-128"/>
                <a:cs typeface="Arial Unicode MS" pitchFamily="34" charset="-128"/>
              </a:rPr>
              <a:t>2.) Advertise and hold a CATF meeting discuss possible projects.</a:t>
            </a:r>
          </a:p>
          <a:p>
            <a:pPr>
              <a:buNone/>
            </a:pPr>
            <a:endParaRPr lang="en-US" sz="2400" dirty="0">
              <a:latin typeface="Cambria" pitchFamily="18" charset="0"/>
              <a:ea typeface="Arial Unicode MS" pitchFamily="34" charset="-128"/>
              <a:cs typeface="Arial Unicode MS" pitchFamily="34" charset="-128"/>
            </a:endParaRPr>
          </a:p>
          <a:p>
            <a:pPr>
              <a:buNone/>
            </a:pPr>
            <a:r>
              <a:rPr lang="en-US" sz="2400" dirty="0">
                <a:latin typeface="Cambria" pitchFamily="18" charset="0"/>
                <a:ea typeface="Arial Unicode MS" pitchFamily="34" charset="-128"/>
                <a:cs typeface="Arial Unicode MS" pitchFamily="34" charset="-128"/>
              </a:rPr>
              <a:t>3.) Advertise and hold a 1</a:t>
            </a:r>
            <a:r>
              <a:rPr lang="en-US" sz="2400" baseline="30000" dirty="0">
                <a:latin typeface="Cambria" pitchFamily="18" charset="0"/>
                <a:ea typeface="Arial Unicode MS" pitchFamily="34" charset="-128"/>
                <a:cs typeface="Arial Unicode MS" pitchFamily="34" charset="-128"/>
              </a:rPr>
              <a:t>st</a:t>
            </a:r>
            <a:r>
              <a:rPr lang="en-US" sz="2400" dirty="0">
                <a:latin typeface="Cambria" pitchFamily="18" charset="0"/>
                <a:ea typeface="Arial Unicode MS" pitchFamily="34" charset="-128"/>
                <a:cs typeface="Arial Unicode MS" pitchFamily="34" charset="-128"/>
              </a:rPr>
              <a:t> Public Hearing.</a:t>
            </a:r>
          </a:p>
          <a:p>
            <a:pPr>
              <a:buNone/>
            </a:pPr>
            <a:r>
              <a:rPr lang="en-US" sz="2400" dirty="0">
                <a:latin typeface="Cambria" pitchFamily="18" charset="0"/>
                <a:ea typeface="Arial Unicode MS" pitchFamily="34" charset="-128"/>
                <a:cs typeface="Arial Unicode MS" pitchFamily="34" charset="-128"/>
              </a:rPr>
              <a:t>     Obtain public comment and direction by Council to move forward on determining a project.</a:t>
            </a:r>
          </a:p>
          <a:p>
            <a:pPr>
              <a:buNone/>
            </a:pPr>
            <a:endParaRPr lang="en-US" sz="2400" dirty="0">
              <a:latin typeface="Cambria" pitchFamily="18" charset="0"/>
              <a:ea typeface="Arial Unicode MS" pitchFamily="34" charset="-128"/>
              <a:cs typeface="Arial Unicode MS" pitchFamily="34" charset="-128"/>
            </a:endParaRPr>
          </a:p>
          <a:p>
            <a:pPr>
              <a:buNone/>
            </a:pPr>
            <a:r>
              <a:rPr lang="en-US" sz="2400" dirty="0">
                <a:latin typeface="Cambria" pitchFamily="18" charset="0"/>
                <a:ea typeface="Arial Unicode MS" pitchFamily="34" charset="-128"/>
                <a:cs typeface="Arial Unicode MS" pitchFamily="34" charset="-128"/>
              </a:rPr>
              <a:t>4.) Advertised and hold a Fair Housing Workshop</a:t>
            </a:r>
          </a:p>
          <a:p>
            <a:pPr>
              <a:buNone/>
            </a:pPr>
            <a:endParaRPr lang="en-US" sz="2400" dirty="0">
              <a:latin typeface="Cambria" pitchFamily="18" charset="0"/>
              <a:ea typeface="Arial Unicode MS" pitchFamily="34" charset="-128"/>
              <a:cs typeface="Arial Unicode MS" pitchFamily="34" charset="-128"/>
            </a:endParaRPr>
          </a:p>
          <a:p>
            <a:pPr>
              <a:buNone/>
            </a:pPr>
            <a:r>
              <a:rPr lang="en-US" sz="2400" dirty="0">
                <a:latin typeface="Cambria" pitchFamily="18" charset="0"/>
                <a:ea typeface="Arial Unicode MS" pitchFamily="34" charset="-128"/>
                <a:cs typeface="Arial Unicode MS" pitchFamily="34" charset="-128"/>
              </a:rPr>
              <a:t>5.) Advertised and hold a 2</a:t>
            </a:r>
            <a:r>
              <a:rPr lang="en-US" sz="2400" baseline="30000" dirty="0">
                <a:latin typeface="Cambria" pitchFamily="18" charset="0"/>
                <a:ea typeface="Arial Unicode MS" pitchFamily="34" charset="-128"/>
                <a:cs typeface="Arial Unicode MS" pitchFamily="34" charset="-128"/>
              </a:rPr>
              <a:t>nd</a:t>
            </a:r>
            <a:r>
              <a:rPr lang="en-US" sz="2400" dirty="0">
                <a:latin typeface="Cambria" pitchFamily="18" charset="0"/>
                <a:ea typeface="Arial Unicode MS" pitchFamily="34" charset="-128"/>
                <a:cs typeface="Arial Unicode MS" pitchFamily="34" charset="-128"/>
              </a:rPr>
              <a:t> Public Hearing, finalize application and submit application to DEO</a:t>
            </a:r>
          </a:p>
          <a:p>
            <a:pPr>
              <a:buNone/>
            </a:pPr>
            <a:r>
              <a:rPr lang="en-US" sz="2400" dirty="0"/>
              <a:t> </a:t>
            </a:r>
          </a:p>
        </p:txBody>
      </p:sp>
      <p:sp>
        <p:nvSpPr>
          <p:cNvPr id="4" name="Slide Number Placeholder 3"/>
          <p:cNvSpPr>
            <a:spLocks noGrp="1"/>
          </p:cNvSpPr>
          <p:nvPr>
            <p:ph type="sldNum" sz="quarter" idx="12"/>
          </p:nvPr>
        </p:nvSpPr>
        <p:spPr/>
        <p:txBody>
          <a:bodyPr/>
          <a:lstStyle/>
          <a:p>
            <a:fld id="{386DF335-0E7F-4557-8179-66015784418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pic>
        <p:nvPicPr>
          <p:cNvPr id="1028" name="Picture 4" descr="http://www.digit-8.com/wp-content/images/question-comments-concerns-blog.jpg"/>
          <p:cNvPicPr>
            <a:picLocks noChangeAspect="1" noChangeArrowheads="1"/>
          </p:cNvPicPr>
          <p:nvPr/>
        </p:nvPicPr>
        <p:blipFill>
          <a:blip r:embed="rId2" cstate="print"/>
          <a:srcRect/>
          <a:stretch>
            <a:fillRect/>
          </a:stretch>
        </p:blipFill>
        <p:spPr bwMode="auto">
          <a:xfrm>
            <a:off x="533400" y="609600"/>
            <a:ext cx="3352800" cy="3352800"/>
          </a:xfrm>
          <a:prstGeom prst="rect">
            <a:avLst/>
          </a:prstGeom>
          <a:noFill/>
        </p:spPr>
      </p:pic>
      <p:sp>
        <p:nvSpPr>
          <p:cNvPr id="4" name="Rectangle 3"/>
          <p:cNvSpPr/>
          <p:nvPr/>
        </p:nvSpPr>
        <p:spPr>
          <a:xfrm>
            <a:off x="1600200" y="4343401"/>
            <a:ext cx="6324600" cy="523220"/>
          </a:xfrm>
          <a:prstGeom prst="rect">
            <a:avLst/>
          </a:prstGeom>
        </p:spPr>
        <p:txBody>
          <a:bodyPr wrap="square">
            <a:spAutoFit/>
          </a:bodyPr>
          <a:lstStyle/>
          <a:p>
            <a:pPr marL="342900" lvl="0" indent="-342900">
              <a:spcBef>
                <a:spcPct val="20000"/>
              </a:spcBef>
              <a:defRPr/>
            </a:pPr>
            <a:r>
              <a:rPr lang="en-US" b="1" dirty="0">
                <a:latin typeface="Arial" pitchFamily="34" charset="0"/>
                <a:cs typeface="Arial" pitchFamily="34" charset="0"/>
              </a:rPr>
              <a:t>              </a:t>
            </a:r>
            <a:r>
              <a:rPr lang="en-US" sz="2800" b="1" i="1" dirty="0">
                <a:solidFill>
                  <a:srgbClr val="0000CC"/>
                </a:solidFill>
                <a:latin typeface="Arial" pitchFamily="34" charset="0"/>
                <a:cs typeface="Arial" pitchFamily="34" charset="0"/>
              </a:rPr>
              <a:t>Open for Public Comment</a:t>
            </a:r>
          </a:p>
        </p:txBody>
      </p:sp>
      <p:sp>
        <p:nvSpPr>
          <p:cNvPr id="5" name="Slide Number Placeholder 4"/>
          <p:cNvSpPr>
            <a:spLocks noGrp="1"/>
          </p:cNvSpPr>
          <p:nvPr>
            <p:ph type="sldNum" sz="quarter" idx="12"/>
          </p:nvPr>
        </p:nvSpPr>
        <p:spPr/>
        <p:txBody>
          <a:bodyPr/>
          <a:lstStyle/>
          <a:p>
            <a:fld id="{386DF335-0E7F-4557-8179-660157844188}" type="slidenum">
              <a:rPr lang="en-US" smtClean="0"/>
              <a:pPr/>
              <a:t>6</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383</Words>
  <Application>Microsoft Office PowerPoint</Application>
  <PresentationFormat>On-screen Show (4:3)</PresentationFormat>
  <Paragraphs>92</Paragraphs>
  <Slides>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AmerType Md BT</vt:lpstr>
      <vt:lpstr>Arial</vt:lpstr>
      <vt:lpstr>Arial Black</vt:lpstr>
      <vt:lpstr>Arial Unicode MS</vt:lpstr>
      <vt:lpstr>Calibri</vt:lpstr>
      <vt:lpstr>Cambria</vt:lpstr>
      <vt:lpstr>Century</vt:lpstr>
      <vt:lpstr>Times New Roman</vt:lpstr>
      <vt:lpstr>Wingdings</vt:lpstr>
      <vt:lpstr>Office Theme</vt:lpstr>
      <vt:lpstr>PowerPoint Presentation</vt:lpstr>
      <vt:lpstr>CDBG Categories:  1. Housing Rehabilitation – Rehab/replacement of owner occupied Low to Moderate Income (LMI) homes.  2. Commercial Revitalization – Streetscape, Building Façade work, etc. to the Downtown Commercial Area. Town/Service Area needs to be a minimum of 51% LMI   3. Neighborhood Revitalization- Infrastructure items in residential LMI areas. Examples – water line repair/replacement, sewer line repair/replacement, water system improvements, sewer system improvements, paving, drainage, community center, parks, etc. Beneficiaries must be at minimum 51% LMI for Application Threshold   4. Economic Development – Provide infrastructure on Town easement/property to facilitate a new business locating in the Town or the expansion of existing business.   Business must create new long term jobs and be included as the developer in the application.  The Town can request up to $1,500,000.00.  One new job must be created by the Developer for each $34,999.99 in grant funds requested. </vt:lpstr>
      <vt:lpstr>PowerPoint Presentation</vt:lpstr>
      <vt:lpstr>Additional Points in Application:</vt:lpstr>
      <vt:lpstr>Steps Required in CDBG Application Process</vt:lpstr>
      <vt:lpstr>PowerPoint Presentation</vt:lpstr>
    </vt:vector>
  </TitlesOfParts>
  <Company>FFE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Fox</dc:creator>
  <cp:lastModifiedBy>Fred Fox</cp:lastModifiedBy>
  <cp:revision>71</cp:revision>
  <cp:lastPrinted>2018-04-26T18:18:19Z</cp:lastPrinted>
  <dcterms:created xsi:type="dcterms:W3CDTF">2013-08-14T20:03:56Z</dcterms:created>
  <dcterms:modified xsi:type="dcterms:W3CDTF">2018-04-27T19:28:58Z</dcterms:modified>
</cp:coreProperties>
</file>